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4" r:id="rId3"/>
    <p:sldId id="288" r:id="rId4"/>
    <p:sldId id="289" r:id="rId5"/>
    <p:sldId id="290" r:id="rId6"/>
    <p:sldId id="291" r:id="rId7"/>
    <p:sldId id="292" r:id="rId8"/>
    <p:sldId id="293" r:id="rId9"/>
    <p:sldId id="297" r:id="rId10"/>
    <p:sldId id="295" r:id="rId11"/>
    <p:sldId id="29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2" autoAdjust="0"/>
    <p:restoredTop sz="94660"/>
  </p:normalViewPr>
  <p:slideViewPr>
    <p:cSldViewPr snapToGrid="0">
      <p:cViewPr varScale="1">
        <p:scale>
          <a:sx n="61" d="100"/>
          <a:sy n="61" d="100"/>
        </p:scale>
        <p:origin x="53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DE393-FE33-4C0E-A0D3-127C8E8BB4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30EC-815C-46C8-A60C-88659CBBE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5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DE393-FE33-4C0E-A0D3-127C8E8BB4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30EC-815C-46C8-A60C-88659CBBE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5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DE393-FE33-4C0E-A0D3-127C8E8BB4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30EC-815C-46C8-A60C-88659CBBE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4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DE393-FE33-4C0E-A0D3-127C8E8BB4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30EC-815C-46C8-A60C-88659CBBE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DE393-FE33-4C0E-A0D3-127C8E8BB4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30EC-815C-46C8-A60C-88659CBBE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4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DE393-FE33-4C0E-A0D3-127C8E8BB4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30EC-815C-46C8-A60C-88659CBBE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4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DE393-FE33-4C0E-A0D3-127C8E8BB4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30EC-815C-46C8-A60C-88659CBBE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6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DE393-FE33-4C0E-A0D3-127C8E8BB4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30EC-815C-46C8-A60C-88659CBBE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0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DE393-FE33-4C0E-A0D3-127C8E8BB4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30EC-815C-46C8-A60C-88659CBBE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9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DE393-FE33-4C0E-A0D3-127C8E8BB4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30EC-815C-46C8-A60C-88659CBBE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9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DE393-FE33-4C0E-A0D3-127C8E8BB4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30EC-815C-46C8-A60C-88659CBBE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5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DE393-FE33-4C0E-A0D3-127C8E8BB4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930EC-815C-46C8-A60C-88659CBBE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4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hyperlink" Target="http://www.lempaalanhelluntaisrk.fi/israel-kass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2311"/>
          <a:stretch/>
        </p:blipFill>
        <p:spPr>
          <a:xfrm>
            <a:off x="9075470" y="0"/>
            <a:ext cx="309475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r="7445"/>
          <a:stretch/>
        </p:blipFill>
        <p:spPr>
          <a:xfrm>
            <a:off x="-217" y="-3345"/>
            <a:ext cx="918880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750" y="5561360"/>
            <a:ext cx="7278913" cy="919162"/>
          </a:xfrm>
        </p:spPr>
        <p:txBody>
          <a:bodyPr>
            <a:noAutofit/>
          </a:bodyPr>
          <a:lstStyle/>
          <a:p>
            <a:r>
              <a:rPr lang="fi-FI" sz="6000" b="1" dirty="0" smtClean="0">
                <a:solidFill>
                  <a:schemeClr val="bg1"/>
                </a:solidFill>
              </a:rPr>
              <a:t>Raamattutyön esittely</a:t>
            </a:r>
            <a:endParaRPr lang="fi-FI" sz="6000" b="1" dirty="0">
              <a:solidFill>
                <a:schemeClr val="bg1"/>
              </a:solidFill>
            </a:endParaRPr>
          </a:p>
        </p:txBody>
      </p:sp>
      <p:pic>
        <p:nvPicPr>
          <p:cNvPr id="57" name="Audio 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23" y="45556"/>
            <a:ext cx="9024247" cy="3186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Oval 17"/>
          <p:cNvSpPr/>
          <p:nvPr/>
        </p:nvSpPr>
        <p:spPr>
          <a:xfrm>
            <a:off x="9922517" y="3413512"/>
            <a:ext cx="558213" cy="575667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0240615" y="2522616"/>
            <a:ext cx="558213" cy="575667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853031" y="766266"/>
            <a:ext cx="558213" cy="575667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8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343" y="258306"/>
            <a:ext cx="6667008" cy="1325563"/>
          </a:xfrm>
        </p:spPr>
        <p:txBody>
          <a:bodyPr>
            <a:noAutofit/>
          </a:bodyPr>
          <a:lstStyle/>
          <a:p>
            <a:pPr algn="ctr"/>
            <a:r>
              <a:rPr lang="fi-FI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TYÖN </a:t>
            </a:r>
            <a:br>
              <a:rPr lang="fi-FI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TUKEMINEN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9218"/>
            <a:ext cx="11702142" cy="480967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i-FI" sz="3600" b="1" dirty="0" smtClean="0"/>
              <a:t>Voit tukea halutessasi </a:t>
            </a:r>
            <a:r>
              <a:rPr lang="fi-FI" sz="3600" b="1" dirty="0" err="1" smtClean="0"/>
              <a:t>Syväntöjen</a:t>
            </a:r>
            <a:r>
              <a:rPr lang="fi-FI" sz="3600" b="1" dirty="0" smtClean="0"/>
              <a:t> raamattutyötä:</a:t>
            </a:r>
          </a:p>
          <a:p>
            <a:pPr marL="0" indent="0">
              <a:buNone/>
            </a:pPr>
            <a:endParaRPr lang="fi-FI" sz="900" b="1" dirty="0" smtClean="0"/>
          </a:p>
          <a:p>
            <a:pPr marL="0" indent="0">
              <a:buNone/>
            </a:pPr>
            <a:r>
              <a:rPr lang="fi-FI" b="1" dirty="0">
                <a:solidFill>
                  <a:srgbClr val="7030A0"/>
                </a:solidFill>
              </a:rPr>
              <a:t>Lempäälän Helluntaiseurakuntayhdistys </a:t>
            </a:r>
            <a:r>
              <a:rPr lang="fi-FI" b="1" dirty="0" smtClean="0">
                <a:solidFill>
                  <a:srgbClr val="7030A0"/>
                </a:solidFill>
              </a:rPr>
              <a:t>ry</a:t>
            </a:r>
            <a:endParaRPr lang="fi-FI" b="1" dirty="0" smtClean="0"/>
          </a:p>
          <a:p>
            <a:pPr marL="0" indent="0">
              <a:buNone/>
            </a:pPr>
            <a:r>
              <a:rPr lang="fi-FI" b="1" dirty="0" smtClean="0"/>
              <a:t>Tilinumero</a:t>
            </a:r>
          </a:p>
          <a:p>
            <a:r>
              <a:rPr lang="fi-FI" sz="3500" b="1" dirty="0" smtClean="0">
                <a:solidFill>
                  <a:srgbClr val="7030A0"/>
                </a:solidFill>
              </a:rPr>
              <a:t>FI68 </a:t>
            </a:r>
            <a:r>
              <a:rPr lang="fi-FI" sz="3500" b="1" dirty="0">
                <a:solidFill>
                  <a:srgbClr val="7030A0"/>
                </a:solidFill>
              </a:rPr>
              <a:t>5228 0350 0144 65</a:t>
            </a:r>
          </a:p>
          <a:p>
            <a:pPr marL="0" indent="0">
              <a:buNone/>
            </a:pPr>
            <a:r>
              <a:rPr lang="fi-FI" b="1" dirty="0"/>
              <a:t>viitteet</a:t>
            </a:r>
          </a:p>
          <a:p>
            <a:r>
              <a:rPr lang="fi-FI" b="1" dirty="0" smtClean="0">
                <a:solidFill>
                  <a:srgbClr val="C00000"/>
                </a:solidFill>
              </a:rPr>
              <a:t>1012 </a:t>
            </a:r>
            <a:r>
              <a:rPr lang="fi-FI" b="1" dirty="0" err="1" smtClean="0">
                <a:solidFill>
                  <a:srgbClr val="C00000"/>
                </a:solidFill>
              </a:rPr>
              <a:t>Syväntöjen</a:t>
            </a:r>
            <a:r>
              <a:rPr lang="fi-FI" b="1" dirty="0" smtClean="0">
                <a:solidFill>
                  <a:srgbClr val="C00000"/>
                </a:solidFill>
              </a:rPr>
              <a:t> raamattutyö (Raamattujen painatus, varastointi ja postitus)</a:t>
            </a:r>
            <a:endParaRPr lang="fi-FI" b="1" dirty="0">
              <a:solidFill>
                <a:srgbClr val="C00000"/>
              </a:solidFill>
            </a:endParaRPr>
          </a:p>
          <a:p>
            <a:r>
              <a:rPr lang="fi-FI" b="1" dirty="0" smtClean="0">
                <a:solidFill>
                  <a:schemeClr val="accent2">
                    <a:lumMod val="75000"/>
                  </a:schemeClr>
                </a:solidFill>
              </a:rPr>
              <a:t>4019 Raamattukoti, heimokielisten Raamatunkääntäjien </a:t>
            </a:r>
            <a:r>
              <a:rPr lang="fi-FI" b="1" dirty="0">
                <a:solidFill>
                  <a:schemeClr val="accent2">
                    <a:lumMod val="75000"/>
                  </a:schemeClr>
                </a:solidFill>
              </a:rPr>
              <a:t>koulutus </a:t>
            </a:r>
            <a:r>
              <a:rPr lang="fi-FI" b="1" dirty="0" smtClean="0">
                <a:solidFill>
                  <a:schemeClr val="accent2">
                    <a:lumMod val="75000"/>
                  </a:schemeClr>
                </a:solidFill>
              </a:rPr>
              <a:t>Israelissa</a:t>
            </a:r>
            <a:endParaRPr lang="fi-FI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i-FI" b="1" dirty="0" smtClean="0">
                <a:solidFill>
                  <a:schemeClr val="accent2">
                    <a:lumMod val="75000"/>
                  </a:schemeClr>
                </a:solidFill>
              </a:rPr>
              <a:t>5018 Hirsiprojekti, </a:t>
            </a:r>
            <a:r>
              <a:rPr lang="fi-FI" b="1" dirty="0">
                <a:solidFill>
                  <a:schemeClr val="accent2">
                    <a:lumMod val="75000"/>
                  </a:schemeClr>
                </a:solidFill>
              </a:rPr>
              <a:t>hirsikodin viimeistely ja </a:t>
            </a:r>
            <a:r>
              <a:rPr lang="fi-FI" b="1" dirty="0" smtClean="0">
                <a:solidFill>
                  <a:schemeClr val="accent2">
                    <a:lumMod val="75000"/>
                  </a:schemeClr>
                </a:solidFill>
              </a:rPr>
              <a:t>ylläpito</a:t>
            </a:r>
          </a:p>
          <a:p>
            <a:endParaRPr lang="fi-FI" sz="900" b="1" dirty="0" smtClean="0">
              <a:solidFill>
                <a:srgbClr val="0070C0"/>
              </a:solidFill>
            </a:endParaRPr>
          </a:p>
          <a:p>
            <a:r>
              <a:rPr lang="fi-FI" sz="2200" b="1" dirty="0" smtClean="0">
                <a:solidFill>
                  <a:srgbClr val="0070C0"/>
                </a:solidFill>
              </a:rPr>
              <a:t>Mahdollisuus tukea myös messiaanisia juutalaisia ja </a:t>
            </a:r>
            <a:r>
              <a:rPr lang="fi-FI" sz="2200" b="1" dirty="0" err="1" smtClean="0">
                <a:solidFill>
                  <a:srgbClr val="0070C0"/>
                </a:solidFill>
              </a:rPr>
              <a:t>IVY:n</a:t>
            </a:r>
            <a:r>
              <a:rPr lang="fi-FI" sz="2200" b="1" dirty="0" smtClean="0">
                <a:solidFill>
                  <a:srgbClr val="0070C0"/>
                </a:solidFill>
              </a:rPr>
              <a:t> juutalaistyötä</a:t>
            </a:r>
          </a:p>
          <a:p>
            <a:pPr lvl="1"/>
            <a:r>
              <a:rPr lang="fi-FI" sz="2200" dirty="0" smtClean="0">
                <a:solidFill>
                  <a:srgbClr val="0070C0"/>
                </a:solidFill>
              </a:rPr>
              <a:t>3010 </a:t>
            </a:r>
            <a:r>
              <a:rPr lang="fi-FI" sz="2200" dirty="0">
                <a:solidFill>
                  <a:srgbClr val="0070C0"/>
                </a:solidFill>
              </a:rPr>
              <a:t>Messiaaniset juutalaiset</a:t>
            </a:r>
          </a:p>
          <a:p>
            <a:pPr lvl="1"/>
            <a:r>
              <a:rPr lang="fi-FI" sz="2200" dirty="0">
                <a:solidFill>
                  <a:srgbClr val="0070C0"/>
                </a:solidFill>
              </a:rPr>
              <a:t>2011 </a:t>
            </a:r>
            <a:r>
              <a:rPr lang="fi-FI" sz="2200" dirty="0" err="1">
                <a:solidFill>
                  <a:srgbClr val="0070C0"/>
                </a:solidFill>
              </a:rPr>
              <a:t>IVY:n</a:t>
            </a:r>
            <a:r>
              <a:rPr lang="fi-FI" sz="2200" dirty="0">
                <a:solidFill>
                  <a:srgbClr val="0070C0"/>
                </a:solidFill>
              </a:rPr>
              <a:t> juutalaistyö </a:t>
            </a:r>
            <a:endParaRPr lang="fi-FI" b="1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484" y="100694"/>
            <a:ext cx="1703171" cy="1795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7" y="35379"/>
            <a:ext cx="2227293" cy="186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895" y="92529"/>
            <a:ext cx="4223964" cy="14913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172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343" y="247423"/>
            <a:ext cx="6667008" cy="1325563"/>
          </a:xfrm>
        </p:spPr>
        <p:txBody>
          <a:bodyPr>
            <a:noAutofit/>
          </a:bodyPr>
          <a:lstStyle/>
          <a:p>
            <a:pPr algn="ctr"/>
            <a:r>
              <a:rPr lang="fi-FI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TYÖN</a:t>
            </a:r>
            <a:br>
              <a:rPr lang="fi-FI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TUKEMINEN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484" y="100694"/>
            <a:ext cx="1703171" cy="1795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7" y="35379"/>
            <a:ext cx="2227293" cy="186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63780" y="2011879"/>
            <a:ext cx="11833858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264" tIns="45720" rIns="58719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Rahankeräyslupa</a:t>
            </a:r>
            <a:r>
              <a:rPr lang="en-US" altLang="en-US" sz="3600" b="1" dirty="0" smtClean="0">
                <a:latin typeface="Arial" panose="020B0604020202020204" pitchFamily="34" charset="0"/>
              </a:rPr>
              <a:t>,</a:t>
            </a:r>
            <a:r>
              <a:rPr lang="en-US" altLang="en-US" sz="2400" b="1" dirty="0" smtClean="0">
                <a:latin typeface="Arial" panose="020B0604020202020204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Lempäälän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Helluntaiseurakuntayhdistys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ry.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Rypyntie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8, 37500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Lempäälä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 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POL-2015-12476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voimassa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1.2.2016 - 31.12.2020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koko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Suomen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alue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Ahvenanmaata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lukuunottamatta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Kerättävien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varojen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käyttötarkoitus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Kerätyt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varat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käytetään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Raamattulähetystyön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rahoittamiseen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Varoilla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tehdään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mahdolliseksi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Raamattujen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painaminen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kuljetus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ja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jakaminen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kohdemaissa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sekä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tuetaan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Raamatun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kääntämis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ja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koulutustyötä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(Home for Bible Translators in Jerusalem,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Raamattukoti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).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Varoja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voidaan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käyttää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myös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israelilaisten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seurakuntien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ja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eri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maissa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toimivien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lähetystyöntekijöiden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avustamiseen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sekä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humanitääriseen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apuun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Varat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käytetään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keräysaikana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837" y="92529"/>
            <a:ext cx="3873908" cy="136774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936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343" y="176867"/>
            <a:ext cx="6667008" cy="1325563"/>
          </a:xfrm>
        </p:spPr>
        <p:txBody>
          <a:bodyPr>
            <a:noAutofit/>
          </a:bodyPr>
          <a:lstStyle/>
          <a:p>
            <a:pPr algn="ctr"/>
            <a:r>
              <a:rPr lang="fi-FI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Lempäälän </a:t>
            </a:r>
            <a:br>
              <a:rPr lang="fi-FI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 kassa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6621"/>
            <a:ext cx="11702142" cy="4351338"/>
          </a:xfrm>
        </p:spPr>
        <p:txBody>
          <a:bodyPr>
            <a:normAutofit lnSpcReduction="10000"/>
          </a:bodyPr>
          <a:lstStyle/>
          <a:p>
            <a:r>
              <a:rPr lang="fi-FI" b="1" dirty="0" smtClean="0"/>
              <a:t>Tukenut</a:t>
            </a:r>
            <a:r>
              <a:rPr lang="fi-FI" dirty="0" smtClean="0"/>
              <a:t> </a:t>
            </a:r>
            <a:r>
              <a:rPr lang="fi-FI" dirty="0" err="1" smtClean="0"/>
              <a:t>Syväntöjen</a:t>
            </a:r>
            <a:r>
              <a:rPr lang="fi-FI" dirty="0" smtClean="0"/>
              <a:t> Raamattutyötä jo -50 –luvulta alkaen, kun muutaman seurakuntalaiset saivat erityisen näyn </a:t>
            </a:r>
            <a:r>
              <a:rPr lang="fi-FI" dirty="0" err="1" smtClean="0"/>
              <a:t>Syväntöjen</a:t>
            </a:r>
            <a:r>
              <a:rPr lang="fi-FI" dirty="0" smtClean="0"/>
              <a:t> työn tukemisesta</a:t>
            </a:r>
          </a:p>
          <a:p>
            <a:r>
              <a:rPr lang="fi-FI" b="1" dirty="0" smtClean="0"/>
              <a:t>Toimii </a:t>
            </a:r>
            <a:r>
              <a:rPr lang="fi-FI" dirty="0" smtClean="0"/>
              <a:t>Lempäälän Helluntaiseurakunnan alaisuudessa. Työtä valvoo seurakunnan </a:t>
            </a:r>
            <a:r>
              <a:rPr lang="fi-FI" dirty="0" err="1" smtClean="0"/>
              <a:t>vanhimmisto</a:t>
            </a:r>
            <a:r>
              <a:rPr lang="fi-FI" dirty="0" smtClean="0"/>
              <a:t> ja johtokunta yhdessä Israel –kassa hoitajan kanssa.</a:t>
            </a:r>
          </a:p>
          <a:p>
            <a:r>
              <a:rPr lang="fi-FI" b="1" dirty="0" smtClean="0"/>
              <a:t>Hallinnolliset kulut erittäin pienet</a:t>
            </a:r>
            <a:r>
              <a:rPr lang="fi-FI" dirty="0" smtClean="0"/>
              <a:t> (hallinnolliset kulut v. 2014-2015 n. 0,72% =&gt; </a:t>
            </a:r>
            <a:r>
              <a:rPr lang="fi-FI" b="1" dirty="0" smtClean="0"/>
              <a:t>Lahjoitetuista varoista mennyt siis varsinaiseen työhön 99,28%</a:t>
            </a:r>
            <a:r>
              <a:rPr lang="fi-FI" dirty="0" smtClean="0"/>
              <a:t>). Alhaisen kulun on mahdollistanut se, että palkattua työvoimaa ei käytetä lukuun ottamatta kirjanpitoa ja tilintarkastajia, vaan näkyä kantavat ihmiset toteuttavat työtä ilman korvausta</a:t>
            </a:r>
            <a:endParaRPr lang="en-US" dirty="0"/>
          </a:p>
          <a:p>
            <a:r>
              <a:rPr lang="fi-FI" b="1" dirty="0" smtClean="0"/>
              <a:t>Tarvitsemme uskollisia esirukoilijoita työmme tueksi 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484" y="100694"/>
            <a:ext cx="1703171" cy="1795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7" y="35379"/>
            <a:ext cx="2227293" cy="186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696" y="92529"/>
            <a:ext cx="3873908" cy="136774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047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03" y="18822"/>
            <a:ext cx="6667008" cy="1325563"/>
          </a:xfrm>
        </p:spPr>
        <p:txBody>
          <a:bodyPr>
            <a:noAutofit/>
          </a:bodyPr>
          <a:lstStyle/>
          <a:p>
            <a:pPr algn="ctr"/>
            <a:r>
              <a:rPr lang="fi-FI" sz="4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Syväntöjen</a:t>
            </a:r>
            <a:r>
              <a:rPr lang="fi-FI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Raamattutyön</a:t>
            </a:r>
            <a:br>
              <a:rPr lang="fi-FI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”toimipisteet”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5602"/>
            <a:ext cx="8312259" cy="4351338"/>
          </a:xfrm>
        </p:spPr>
        <p:txBody>
          <a:bodyPr/>
          <a:lstStyle/>
          <a:p>
            <a:r>
              <a:rPr lang="fi-FI" b="1" dirty="0" err="1" smtClean="0"/>
              <a:t>Tiberias</a:t>
            </a:r>
            <a:r>
              <a:rPr lang="fi-FI" b="1" dirty="0" smtClean="0"/>
              <a:t> / Raamattujen pakkaus ja lähetys</a:t>
            </a:r>
            <a:r>
              <a:rPr lang="fi-FI" dirty="0" smtClean="0"/>
              <a:t> </a:t>
            </a:r>
          </a:p>
          <a:p>
            <a:pPr lvl="1"/>
            <a:r>
              <a:rPr lang="fi-FI" dirty="0" smtClean="0"/>
              <a:t>Kalervo &amp; Meri </a:t>
            </a:r>
            <a:r>
              <a:rPr lang="fi-FI" dirty="0" err="1" smtClean="0"/>
              <a:t>Syväntö</a:t>
            </a:r>
            <a:r>
              <a:rPr lang="fi-FI" dirty="0" smtClean="0"/>
              <a:t> </a:t>
            </a:r>
          </a:p>
          <a:p>
            <a:pPr lvl="1"/>
            <a:r>
              <a:rPr lang="fi-FI" dirty="0" smtClean="0"/>
              <a:t>Aviel &amp; Nirit Gersh + perhe</a:t>
            </a:r>
          </a:p>
          <a:p>
            <a:pPr lvl="1"/>
            <a:r>
              <a:rPr lang="fi-FI" dirty="0" smtClean="0"/>
              <a:t>Vapaaehtoistyöpiste</a:t>
            </a:r>
          </a:p>
          <a:p>
            <a:r>
              <a:rPr lang="fi-FI" b="1" dirty="0" smtClean="0"/>
              <a:t>Jerusalem / Raamatunkääntäjien koti</a:t>
            </a:r>
          </a:p>
          <a:p>
            <a:pPr lvl="1"/>
            <a:r>
              <a:rPr lang="fi-FI" dirty="0" smtClean="0"/>
              <a:t>Mirja ja </a:t>
            </a:r>
            <a:r>
              <a:rPr lang="fi-FI" dirty="0" err="1" smtClean="0"/>
              <a:t>Harvor</a:t>
            </a:r>
            <a:r>
              <a:rPr lang="fi-FI" dirty="0" smtClean="0"/>
              <a:t> Ronning</a:t>
            </a:r>
          </a:p>
          <a:p>
            <a:pPr lvl="1"/>
            <a:r>
              <a:rPr lang="fi-FI" dirty="0" smtClean="0"/>
              <a:t>Vapaaehtoistyöpiste</a:t>
            </a:r>
          </a:p>
          <a:p>
            <a:r>
              <a:rPr lang="fi-FI" b="1" dirty="0" err="1" smtClean="0"/>
              <a:t>Be’er</a:t>
            </a:r>
            <a:r>
              <a:rPr lang="fi-FI" b="1" dirty="0" smtClean="0"/>
              <a:t> </a:t>
            </a:r>
            <a:r>
              <a:rPr lang="fi-FI" b="1" dirty="0" err="1" smtClean="0"/>
              <a:t>Sheva</a:t>
            </a:r>
            <a:r>
              <a:rPr lang="fi-FI" b="1" dirty="0"/>
              <a:t> </a:t>
            </a:r>
            <a:r>
              <a:rPr lang="fi-FI" b="1" dirty="0" smtClean="0"/>
              <a:t>/ Raamattujen painatuksen koordinointi</a:t>
            </a:r>
          </a:p>
          <a:p>
            <a:pPr lvl="1"/>
            <a:r>
              <a:rPr lang="fi-FI" dirty="0" smtClean="0"/>
              <a:t>Olavi </a:t>
            </a:r>
            <a:r>
              <a:rPr lang="fi-FI" dirty="0" err="1" smtClean="0"/>
              <a:t>Syväntö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459" y="0"/>
            <a:ext cx="3422542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7102313" y="1004966"/>
            <a:ext cx="4175287" cy="691061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413873" y="2806700"/>
            <a:ext cx="4216027" cy="49530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8605157" y="3657719"/>
            <a:ext cx="1736272" cy="61187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308" y="5004507"/>
            <a:ext cx="1765137" cy="186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873" y="5004507"/>
            <a:ext cx="2227293" cy="186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Oval 26"/>
          <p:cNvSpPr/>
          <p:nvPr/>
        </p:nvSpPr>
        <p:spPr>
          <a:xfrm>
            <a:off x="9922517" y="3413512"/>
            <a:ext cx="558213" cy="575667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0240615" y="2522616"/>
            <a:ext cx="558213" cy="575667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0853031" y="766266"/>
            <a:ext cx="558213" cy="575667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22" y="5244178"/>
            <a:ext cx="4325758" cy="15272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177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5514" y="272823"/>
            <a:ext cx="6386286" cy="696093"/>
          </a:xfrm>
        </p:spPr>
        <p:txBody>
          <a:bodyPr>
            <a:noAutofit/>
          </a:bodyPr>
          <a:lstStyle/>
          <a:p>
            <a:pPr algn="ctr"/>
            <a:r>
              <a:rPr lang="fi-FI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Raamattujen painatus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8700" y="1095917"/>
            <a:ext cx="5774872" cy="2409283"/>
          </a:xfrm>
        </p:spPr>
        <p:txBody>
          <a:bodyPr>
            <a:noAutofit/>
          </a:bodyPr>
          <a:lstStyle/>
          <a:p>
            <a:r>
              <a:rPr lang="fi-FI" sz="3200" b="1" dirty="0" smtClean="0"/>
              <a:t>Raamattujen painatuksen </a:t>
            </a:r>
            <a:r>
              <a:rPr lang="fi-FI" sz="3200" b="1" dirty="0" smtClean="0"/>
              <a:t>lisäksi  tehdään myös ääniraamattuja </a:t>
            </a:r>
          </a:p>
          <a:p>
            <a:r>
              <a:rPr lang="fi-FI" sz="3200" b="1" dirty="0" smtClean="0"/>
              <a:t>Raamattuja painatetaan myös Suomessa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123" r="11132"/>
          <a:stretch/>
        </p:blipFill>
        <p:spPr>
          <a:xfrm>
            <a:off x="9650374" y="-15488"/>
            <a:ext cx="2558143" cy="6858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9709032" y="2024743"/>
            <a:ext cx="746591" cy="138877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0303517" y="3413512"/>
            <a:ext cx="558213" cy="575667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5"/>
          <a:stretch/>
        </p:blipFill>
        <p:spPr>
          <a:xfrm>
            <a:off x="4283645" y="3735874"/>
            <a:ext cx="5259390" cy="3122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0" t="13718" r="5484"/>
          <a:stretch/>
        </p:blipFill>
        <p:spPr>
          <a:xfrm>
            <a:off x="36286" y="3775576"/>
            <a:ext cx="4317999" cy="3082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8" y="1888987"/>
            <a:ext cx="2779383" cy="1846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" y="18037"/>
            <a:ext cx="2757624" cy="1832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33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2514" y="125442"/>
            <a:ext cx="6542496" cy="1301977"/>
          </a:xfrm>
        </p:spPr>
        <p:txBody>
          <a:bodyPr>
            <a:noAutofit/>
          </a:bodyPr>
          <a:lstStyle/>
          <a:p>
            <a:pPr algn="ctr"/>
            <a:r>
              <a:rPr lang="fi-FI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Mirja ja </a:t>
            </a:r>
            <a:r>
              <a:rPr lang="fi-FI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Halvor Ronning,</a:t>
            </a:r>
            <a:r>
              <a:rPr lang="fi-FI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i-FI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i-FI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Raamatun kääntäjien koulutus, </a:t>
            </a:r>
            <a:r>
              <a:rPr lang="fi-FI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i-FI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Jad</a:t>
            </a:r>
            <a:r>
              <a:rPr lang="fi-FI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i-FI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Hasmona</a:t>
            </a:r>
            <a:r>
              <a:rPr lang="fi-FI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/Jerusalem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5353" y="1641606"/>
            <a:ext cx="6344532" cy="1949420"/>
          </a:xfrm>
        </p:spPr>
        <p:txBody>
          <a:bodyPr>
            <a:noAutofit/>
          </a:bodyPr>
          <a:lstStyle/>
          <a:p>
            <a:r>
              <a:rPr lang="fi-FI" sz="2600" b="1" dirty="0" smtClean="0"/>
              <a:t>Kääntäjät pääsevät tutustumaan Raamatun maan ympäristöön ja luontoon, sekä Raamatun ajan Hebreaan</a:t>
            </a:r>
          </a:p>
          <a:p>
            <a:r>
              <a:rPr lang="fi-FI" sz="2600" b="1" dirty="0" smtClean="0"/>
              <a:t>Yhteistyötä tehdään Hebrealaisen yliopiston kanssa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123" r="11132"/>
          <a:stretch/>
        </p:blipFill>
        <p:spPr>
          <a:xfrm>
            <a:off x="9650374" y="-15488"/>
            <a:ext cx="2558143" cy="6858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9709032" y="2024743"/>
            <a:ext cx="1102485" cy="555171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0811517" y="2397512"/>
            <a:ext cx="558213" cy="575667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036" y="3775576"/>
            <a:ext cx="4916918" cy="3030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2" y="3902575"/>
            <a:ext cx="4602985" cy="2977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5" y="25400"/>
            <a:ext cx="2869263" cy="1999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62" y="2054348"/>
            <a:ext cx="2915531" cy="1774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724" y="3902575"/>
            <a:ext cx="4795597" cy="2955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76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572" y="389850"/>
            <a:ext cx="9564728" cy="1311950"/>
          </a:xfrm>
        </p:spPr>
        <p:txBody>
          <a:bodyPr>
            <a:noAutofit/>
          </a:bodyPr>
          <a:lstStyle/>
          <a:p>
            <a:r>
              <a:rPr lang="fi-FI" sz="4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Tiberias</a:t>
            </a:r>
            <a:r>
              <a:rPr lang="fi-FI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fi-FI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Kalervo ja Meri,</a:t>
            </a:r>
            <a:br>
              <a:rPr lang="fi-FI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	</a:t>
            </a:r>
            <a:r>
              <a:rPr lang="fi-FI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Avielin</a:t>
            </a:r>
            <a:r>
              <a:rPr lang="fi-FI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ja </a:t>
            </a:r>
            <a:r>
              <a:rPr lang="fi-FI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Niritin</a:t>
            </a:r>
            <a:r>
              <a:rPr lang="fi-FI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perhe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123" r="11132" b="64589"/>
          <a:stretch/>
        </p:blipFill>
        <p:spPr>
          <a:xfrm>
            <a:off x="9613900" y="-15489"/>
            <a:ext cx="2594617" cy="2463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Arrow Connector 9"/>
          <p:cNvCxnSpPr/>
          <p:nvPr/>
        </p:nvCxnSpPr>
        <p:spPr>
          <a:xfrm flipV="1">
            <a:off x="9804400" y="1041400"/>
            <a:ext cx="1739900" cy="40640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1383017" y="644912"/>
            <a:ext cx="558213" cy="575667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439758"/>
            <a:ext cx="4913239" cy="4330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401" y="2439758"/>
            <a:ext cx="7229474" cy="433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120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02" y="-31977"/>
            <a:ext cx="7737723" cy="793977"/>
          </a:xfrm>
        </p:spPr>
        <p:txBody>
          <a:bodyPr>
            <a:noAutofit/>
          </a:bodyPr>
          <a:lstStyle/>
          <a:p>
            <a:r>
              <a:rPr lang="fi-FI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Raamattujen painatus ja toimitus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299" y="889000"/>
            <a:ext cx="4532537" cy="5715000"/>
          </a:xfrm>
        </p:spPr>
        <p:txBody>
          <a:bodyPr>
            <a:normAutofit fontScale="92500" lnSpcReduction="10000"/>
          </a:bodyPr>
          <a:lstStyle/>
          <a:p>
            <a:r>
              <a:rPr lang="fi-FI" dirty="0" smtClean="0"/>
              <a:t>Olavi </a:t>
            </a:r>
            <a:r>
              <a:rPr lang="fi-FI" b="1" dirty="0" smtClean="0"/>
              <a:t>tilaa erikielisten raamattujen käännökset</a:t>
            </a:r>
            <a:r>
              <a:rPr lang="fi-FI" dirty="0" smtClean="0"/>
              <a:t> kirjapainoilta</a:t>
            </a:r>
          </a:p>
          <a:p>
            <a:r>
              <a:rPr lang="fi-FI" dirty="0" smtClean="0"/>
              <a:t>Raamatut </a:t>
            </a:r>
            <a:r>
              <a:rPr lang="fi-FI" b="1" dirty="0" smtClean="0"/>
              <a:t>painatetaan ja toimitetaan raamattuvarastoon</a:t>
            </a:r>
            <a:r>
              <a:rPr lang="fi-FI" dirty="0" smtClean="0"/>
              <a:t> </a:t>
            </a:r>
            <a:r>
              <a:rPr lang="fi-FI" dirty="0" err="1" smtClean="0"/>
              <a:t>Tiberiakseen</a:t>
            </a:r>
            <a:r>
              <a:rPr lang="fi-FI" dirty="0" smtClean="0"/>
              <a:t> tai vaihtoehtoisesti eri yhteistyökumppaneille </a:t>
            </a:r>
          </a:p>
          <a:p>
            <a:r>
              <a:rPr lang="fi-FI" dirty="0" smtClean="0"/>
              <a:t>Raamatut </a:t>
            </a:r>
            <a:r>
              <a:rPr lang="fi-FI" b="1" dirty="0" smtClean="0"/>
              <a:t>toimitetaan raamattupakkaamoon</a:t>
            </a:r>
            <a:r>
              <a:rPr lang="fi-FI" dirty="0" smtClean="0"/>
              <a:t>, </a:t>
            </a:r>
          </a:p>
          <a:p>
            <a:r>
              <a:rPr lang="fi-FI" dirty="0" smtClean="0"/>
              <a:t>Raamattupakkaamossa </a:t>
            </a:r>
            <a:r>
              <a:rPr lang="fi-FI" b="1" dirty="0" smtClean="0"/>
              <a:t>luetaan Raamattu -pyynnöt</a:t>
            </a:r>
            <a:r>
              <a:rPr lang="fi-FI" dirty="0" smtClean="0"/>
              <a:t> </a:t>
            </a:r>
          </a:p>
          <a:p>
            <a:r>
              <a:rPr lang="fi-FI" b="1" dirty="0" smtClean="0"/>
              <a:t>Raamatut pakataan ja postitetaan kohdeosoitteisiinsa</a:t>
            </a:r>
            <a:r>
              <a:rPr lang="fi-FI" dirty="0" smtClean="0"/>
              <a:t> eri maihin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62" b="9889"/>
          <a:stretch/>
        </p:blipFill>
        <p:spPr>
          <a:xfrm>
            <a:off x="4865476" y="847243"/>
            <a:ext cx="3232150" cy="189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265" y="2280719"/>
            <a:ext cx="3331647" cy="2169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477" y="2816801"/>
            <a:ext cx="3232150" cy="1847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5477" y="4689643"/>
            <a:ext cx="2246524" cy="216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3437" y="4341381"/>
            <a:ext cx="2297475" cy="2509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0167" y="4708213"/>
            <a:ext cx="1834934" cy="2124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3223" y="0"/>
            <a:ext cx="3347689" cy="2280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ight Arrow 15"/>
          <p:cNvSpPr/>
          <p:nvPr/>
        </p:nvSpPr>
        <p:spPr>
          <a:xfrm rot="8735695">
            <a:off x="7809017" y="1026715"/>
            <a:ext cx="591920" cy="635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 rot="10610675">
            <a:off x="7835823" y="3230382"/>
            <a:ext cx="490355" cy="635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898640">
            <a:off x="7952726" y="2182853"/>
            <a:ext cx="504280" cy="635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5400000">
            <a:off x="5303773" y="4489447"/>
            <a:ext cx="444506" cy="635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6883332" y="5404750"/>
            <a:ext cx="473800" cy="635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8954182" y="5362276"/>
            <a:ext cx="418167" cy="635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4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03" y="18823"/>
            <a:ext cx="6667008" cy="584296"/>
          </a:xfrm>
        </p:spPr>
        <p:txBody>
          <a:bodyPr>
            <a:noAutofit/>
          </a:bodyPr>
          <a:lstStyle/>
          <a:p>
            <a:r>
              <a:rPr lang="fi-FI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Vapaaehtoistyö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885" y="580541"/>
            <a:ext cx="8312259" cy="1756721"/>
          </a:xfrm>
        </p:spPr>
        <p:txBody>
          <a:bodyPr/>
          <a:lstStyle/>
          <a:p>
            <a:r>
              <a:rPr lang="fi-FI" b="1" dirty="0" smtClean="0"/>
              <a:t>Jerusalem: </a:t>
            </a:r>
            <a:r>
              <a:rPr lang="fi-FI" sz="2400" dirty="0" smtClean="0"/>
              <a:t>Autonkuljettaja, talouden </a:t>
            </a:r>
            <a:r>
              <a:rPr lang="fi-FI" sz="2400" dirty="0"/>
              <a:t>hoito (mm. siivous &amp; ruuanlaitto), k</a:t>
            </a:r>
            <a:r>
              <a:rPr lang="fi-FI" sz="2400" dirty="0" smtClean="0"/>
              <a:t>orjaus- </a:t>
            </a:r>
            <a:r>
              <a:rPr lang="fi-FI" sz="2400" dirty="0"/>
              <a:t>ja kunnostustyöt</a:t>
            </a:r>
            <a:r>
              <a:rPr lang="fi-FI" sz="2400" b="1" dirty="0"/>
              <a:t> </a:t>
            </a:r>
            <a:endParaRPr lang="fi-FI" sz="2400" b="1" dirty="0" smtClean="0"/>
          </a:p>
          <a:p>
            <a:r>
              <a:rPr lang="fi-FI" b="1" dirty="0" err="1" smtClean="0"/>
              <a:t>Tiberias</a:t>
            </a:r>
            <a:r>
              <a:rPr lang="fi-FI" b="1" dirty="0" smtClean="0"/>
              <a:t>: </a:t>
            </a:r>
            <a:r>
              <a:rPr lang="fi-FI" sz="2400" dirty="0" smtClean="0"/>
              <a:t>Raamattujen pakkaus ja lähetys, talouden hoito (mm. siivous &amp; ruuanlaitto), </a:t>
            </a:r>
            <a:r>
              <a:rPr lang="fi-FI" sz="2400" dirty="0"/>
              <a:t>k</a:t>
            </a:r>
            <a:r>
              <a:rPr lang="fi-FI" sz="2400" dirty="0" smtClean="0"/>
              <a:t>orjaus- ja kunnostustyöt</a:t>
            </a:r>
            <a:r>
              <a:rPr lang="fi-FI" b="1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654"/>
          <a:stretch/>
        </p:blipFill>
        <p:spPr>
          <a:xfrm>
            <a:off x="9271000" y="0"/>
            <a:ext cx="2921000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9486900" y="1004968"/>
            <a:ext cx="1790700" cy="163432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9385300" y="2806700"/>
            <a:ext cx="1244600" cy="5080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10240615" y="2522616"/>
            <a:ext cx="558213" cy="575667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0853031" y="766266"/>
            <a:ext cx="558213" cy="575667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4366" r="5676"/>
          <a:stretch/>
        </p:blipFill>
        <p:spPr>
          <a:xfrm>
            <a:off x="4923433" y="2312136"/>
            <a:ext cx="3433696" cy="2253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27" y="2345608"/>
            <a:ext cx="3799248" cy="2208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12" y="4464280"/>
            <a:ext cx="3783232" cy="2303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533" y="4464280"/>
            <a:ext cx="3421062" cy="2283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475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02" y="18823"/>
            <a:ext cx="8435141" cy="584296"/>
          </a:xfrm>
        </p:spPr>
        <p:txBody>
          <a:bodyPr>
            <a:noAutofit/>
          </a:bodyPr>
          <a:lstStyle/>
          <a:p>
            <a:r>
              <a:rPr lang="fi-FI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Oletko kiinnostunut vapaaehtoistyöstä?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885" y="670853"/>
            <a:ext cx="8708187" cy="4420436"/>
          </a:xfrm>
        </p:spPr>
        <p:txBody>
          <a:bodyPr>
            <a:normAutofit fontScale="85000" lnSpcReduction="10000"/>
          </a:bodyPr>
          <a:lstStyle/>
          <a:p>
            <a:r>
              <a:rPr lang="fi-FI" b="1" dirty="0" smtClean="0"/>
              <a:t>Tarkemmat tiedot sekä hakemus/suositus- kaavakkeet voit löytää</a:t>
            </a:r>
          </a:p>
          <a:p>
            <a:pPr marL="0" indent="0">
              <a:buNone/>
            </a:pPr>
            <a:r>
              <a:rPr lang="fi-FI" b="1" dirty="0" smtClean="0"/>
              <a:t>     </a:t>
            </a:r>
            <a:r>
              <a:rPr lang="fi-FI" b="1" dirty="0" smtClean="0">
                <a:hlinkClick r:id="rId2"/>
              </a:rPr>
              <a:t>http</a:t>
            </a:r>
            <a:r>
              <a:rPr lang="fi-FI" b="1" dirty="0">
                <a:hlinkClick r:id="rId2"/>
              </a:rPr>
              <a:t>://</a:t>
            </a:r>
            <a:r>
              <a:rPr lang="fi-FI" b="1" dirty="0" smtClean="0">
                <a:hlinkClick r:id="rId2"/>
              </a:rPr>
              <a:t>www.lempaalanhelluntaisrk.fi/israel-kassa</a:t>
            </a:r>
            <a:endParaRPr lang="fi-FI" b="1" dirty="0" smtClean="0"/>
          </a:p>
          <a:p>
            <a:pPr marL="0" indent="0">
              <a:buNone/>
            </a:pPr>
            <a:r>
              <a:rPr lang="fi-FI" b="1" dirty="0"/>
              <a:t>	</a:t>
            </a:r>
            <a:r>
              <a:rPr lang="fi-FI" b="1" dirty="0" smtClean="0"/>
              <a:t>(pääset sivuille myös www.betel.fi)</a:t>
            </a:r>
          </a:p>
          <a:p>
            <a:r>
              <a:rPr lang="fi-FI" b="1" dirty="0" smtClean="0">
                <a:solidFill>
                  <a:srgbClr val="C00000"/>
                </a:solidFill>
              </a:rPr>
              <a:t>Voit kysyä näillä juhlilla tarkemmin asiasta </a:t>
            </a:r>
            <a:r>
              <a:rPr lang="fi-FI" b="1" dirty="0" err="1" smtClean="0">
                <a:solidFill>
                  <a:srgbClr val="C00000"/>
                </a:solidFill>
              </a:rPr>
              <a:t>Niritiltä</a:t>
            </a:r>
            <a:r>
              <a:rPr lang="fi-FI" b="1" dirty="0" smtClean="0">
                <a:solidFill>
                  <a:srgbClr val="C00000"/>
                </a:solidFill>
              </a:rPr>
              <a:t> (</a:t>
            </a:r>
            <a:r>
              <a:rPr lang="fi-FI" b="1" dirty="0" err="1" smtClean="0">
                <a:solidFill>
                  <a:srgbClr val="C00000"/>
                </a:solidFill>
              </a:rPr>
              <a:t>Tiberias</a:t>
            </a:r>
            <a:r>
              <a:rPr lang="fi-FI" b="1" dirty="0" smtClean="0">
                <a:solidFill>
                  <a:srgbClr val="C00000"/>
                </a:solidFill>
              </a:rPr>
              <a:t>) tai Mirjalta (Jerusalem)</a:t>
            </a:r>
          </a:p>
          <a:p>
            <a:r>
              <a:rPr lang="fi-FI" dirty="0" smtClean="0"/>
              <a:t>Työstä </a:t>
            </a:r>
            <a:r>
              <a:rPr lang="fi-FI" b="1" dirty="0" smtClean="0"/>
              <a:t>ei makseta palkkaa</a:t>
            </a:r>
            <a:r>
              <a:rPr lang="fi-FI" dirty="0" smtClean="0"/>
              <a:t> (vapaaehtoistyö) ja </a:t>
            </a:r>
            <a:r>
              <a:rPr lang="fi-FI" b="1" dirty="0" smtClean="0"/>
              <a:t>matkat Israeliin tehdään yleensä omalla kustannuksella</a:t>
            </a:r>
            <a:r>
              <a:rPr lang="fi-FI" dirty="0" smtClean="0"/>
              <a:t> (lentolippu); Edellytetään </a:t>
            </a:r>
            <a:r>
              <a:rPr lang="fi-FI" b="1" dirty="0" smtClean="0"/>
              <a:t>voimassa olevaa passi</a:t>
            </a:r>
            <a:r>
              <a:rPr lang="fi-FI" dirty="0" smtClean="0"/>
              <a:t>a ja </a:t>
            </a:r>
            <a:r>
              <a:rPr lang="fi-FI" b="1" dirty="0" smtClean="0"/>
              <a:t>matkavakuutus</a:t>
            </a:r>
            <a:r>
              <a:rPr lang="fi-FI" dirty="0" smtClean="0"/>
              <a:t>ta, sekä </a:t>
            </a:r>
            <a:r>
              <a:rPr lang="fi-FI" b="1" dirty="0" smtClean="0"/>
              <a:t>työhön soveltuvaa terveyttä</a:t>
            </a:r>
          </a:p>
          <a:p>
            <a:r>
              <a:rPr lang="fi-FI" b="1" dirty="0" smtClean="0"/>
              <a:t>Saat</a:t>
            </a:r>
            <a:r>
              <a:rPr lang="fi-FI" dirty="0" smtClean="0"/>
              <a:t> paikan päällä </a:t>
            </a:r>
            <a:r>
              <a:rPr lang="fi-FI" b="1" dirty="0" smtClean="0"/>
              <a:t>ravinnon ja majoituksen</a:t>
            </a:r>
            <a:r>
              <a:rPr lang="fi-FI" dirty="0" smtClean="0"/>
              <a:t>. 3kk kestävästä työjaksosta voit saada tarveperustaisesti kuittia vastaan myös lentolippu –korvauksen (joista kuitenkin sovittava ennen matkaa ).</a:t>
            </a:r>
          </a:p>
          <a:p>
            <a:endParaRPr lang="fi-FI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654"/>
          <a:stretch/>
        </p:blipFill>
        <p:spPr>
          <a:xfrm>
            <a:off x="9271000" y="0"/>
            <a:ext cx="2921000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9486900" y="1004968"/>
            <a:ext cx="1790700" cy="163432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9385300" y="2806700"/>
            <a:ext cx="1244600" cy="5080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10240615" y="2522616"/>
            <a:ext cx="558213" cy="575667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0853031" y="766266"/>
            <a:ext cx="558213" cy="575667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3" y="4986338"/>
            <a:ext cx="2925777" cy="1781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413" y="4981826"/>
            <a:ext cx="2645691" cy="1765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4366" r="5676"/>
          <a:stretch/>
        </p:blipFill>
        <p:spPr>
          <a:xfrm>
            <a:off x="3036855" y="5041592"/>
            <a:ext cx="1820715" cy="1195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3297" y="5714942"/>
            <a:ext cx="1745395" cy="1014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105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2283</TotalTime>
  <Words>337</Words>
  <Application>Microsoft Office PowerPoint</Application>
  <PresentationFormat>Widescreen</PresentationFormat>
  <Paragraphs>59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Lempäälän  Israel kassa</vt:lpstr>
      <vt:lpstr>Syväntöjen Raamattutyön ”toimipisteet”</vt:lpstr>
      <vt:lpstr>Raamattujen painatus</vt:lpstr>
      <vt:lpstr>Mirja ja Halvor Ronning,  Raamatun kääntäjien koulutus,  Jad Hasmona/Jerusalem</vt:lpstr>
      <vt:lpstr>Tiberias Kalervo ja Meri,     Avielin ja Niritin perhe</vt:lpstr>
      <vt:lpstr>Raamattujen painatus ja toimitus</vt:lpstr>
      <vt:lpstr>Vapaaehtoistyö</vt:lpstr>
      <vt:lpstr>Oletko kiinnostunut vapaaehtoistyöstä?</vt:lpstr>
      <vt:lpstr>TYÖN  TUKEMINEN</vt:lpstr>
      <vt:lpstr>TYÖN TUKEMINEN</vt:lpstr>
    </vt:vector>
  </TitlesOfParts>
  <Company>TeliaSonera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Einola, Timo</dc:creator>
  <cp:lastModifiedBy>Einola, Timo</cp:lastModifiedBy>
  <cp:revision>98</cp:revision>
  <dcterms:created xsi:type="dcterms:W3CDTF">2016-01-31T08:21:43Z</dcterms:created>
  <dcterms:modified xsi:type="dcterms:W3CDTF">2017-06-20T05:09:00Z</dcterms:modified>
</cp:coreProperties>
</file>